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7881600" cy="10058400"/>
  <p:notesSz cx="7772400" cy="10058400"/>
  <p:embeddedFontLst>
    <p:embeddedFont>
      <p:font typeface="MT Extra" panose="05050102010205020202" pitchFamily="18" charset="2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4" y="-822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457200"/>
            <a:ext cx="16459199" cy="74665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2800" b="1" dirty="0" smtClean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PROTECCIÓN</a:t>
            </a:r>
            <a:r>
              <a:rPr sz="2800" b="1" spc="-5" dirty="0">
                <a:latin typeface="Arial"/>
                <a:cs typeface="Arial"/>
              </a:rPr>
              <a:t> DE </a:t>
            </a:r>
            <a:r>
              <a:rPr sz="2800" b="1" spc="-10" dirty="0">
                <a:latin typeface="Arial"/>
                <a:cs typeface="Arial"/>
              </a:rPr>
              <a:t>BARRAS</a:t>
            </a:r>
            <a:endParaRPr sz="2800"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450" dirty="0">
              <a:latin typeface="Arial"/>
              <a:cs typeface="Arial"/>
            </a:endParaRPr>
          </a:p>
          <a:p>
            <a:pPr marL="12700" marR="6350" algn="just">
              <a:lnSpc>
                <a:spcPct val="114999"/>
              </a:lnSpc>
            </a:pPr>
            <a:r>
              <a:rPr spc="-5" dirty="0">
                <a:latin typeface="Arial"/>
                <a:cs typeface="Arial"/>
              </a:rPr>
              <a:t>Las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barras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son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nodos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interconexión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los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diferentes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elementos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sistema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eléctrico de potencia. Las fallas que pueden ocurrir en ellas con cortocircuitos entre fases </a:t>
            </a:r>
            <a:r>
              <a:rPr dirty="0">
                <a:latin typeface="Arial"/>
                <a:cs typeface="Arial"/>
              </a:rPr>
              <a:t>o a 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tierra,</a:t>
            </a:r>
            <a:r>
              <a:rPr spc="3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</a:t>
            </a:r>
            <a:r>
              <a:rPr spc="3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contactos</a:t>
            </a:r>
            <a:r>
              <a:rPr spc="3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spc="3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tierra</a:t>
            </a:r>
            <a:r>
              <a:rPr spc="3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3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3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caso</a:t>
            </a:r>
            <a:r>
              <a:rPr spc="3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3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redes</a:t>
            </a:r>
            <a:r>
              <a:rPr spc="3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spc="3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neutro</a:t>
            </a:r>
            <a:r>
              <a:rPr spc="3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aislado</a:t>
            </a:r>
            <a:r>
              <a:rPr spc="3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</a:t>
            </a:r>
            <a:r>
              <a:rPr spc="3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puesta</a:t>
            </a:r>
            <a:r>
              <a:rPr spc="3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3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tierra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resonante. Entre las causas más comunes de fallas en barras están: fallas de equipos, rotura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aisladores,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contactos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animales</a:t>
            </a:r>
            <a:r>
              <a:rPr dirty="0">
                <a:latin typeface="Arial"/>
                <a:cs typeface="Arial"/>
              </a:rPr>
              <a:t> o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objetos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extraños,</a:t>
            </a:r>
            <a:r>
              <a:rPr dirty="0">
                <a:latin typeface="Arial"/>
                <a:cs typeface="Arial"/>
              </a:rPr>
              <a:t> y</a:t>
            </a:r>
            <a:r>
              <a:rPr spc="-5" dirty="0">
                <a:latin typeface="Arial"/>
                <a:cs typeface="Arial"/>
              </a:rPr>
              <a:t> contaminación</a:t>
            </a:r>
            <a:r>
              <a:rPr spc="-5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dirty="0">
              <a:latin typeface="Arial"/>
              <a:cs typeface="Arial"/>
            </a:endParaRPr>
          </a:p>
          <a:p>
            <a:pPr marL="12700" marR="5715" algn="just">
              <a:lnSpc>
                <a:spcPct val="114999"/>
              </a:lnSpc>
            </a:pPr>
            <a:r>
              <a:rPr spc="-5" dirty="0">
                <a:latin typeface="Arial"/>
                <a:cs typeface="Arial"/>
              </a:rPr>
              <a:t>Las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fallas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barras</a:t>
            </a:r>
            <a:r>
              <a:rPr spc="3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son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poco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frecuentes,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pero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dan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lugar</a:t>
            </a:r>
            <a:r>
              <a:rPr spc="2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grandes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afectaciones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 </a:t>
            </a:r>
            <a:r>
              <a:rPr spc="-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servicio eléctrico por la cantidad de circuitos que se desconectan,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comprometen seriamente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 estabilidad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sistema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(sobre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todo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 el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caso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barras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 red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transmisión</a:t>
            </a:r>
            <a:r>
              <a:rPr dirty="0">
                <a:latin typeface="Arial"/>
                <a:cs typeface="Arial"/>
              </a:rPr>
              <a:t>).</a:t>
            </a:r>
          </a:p>
          <a:p>
            <a:pPr>
              <a:spcBef>
                <a:spcPts val="45"/>
              </a:spcBef>
            </a:pP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ct val="114900"/>
              </a:lnSpc>
              <a:spcBef>
                <a:spcPts val="5"/>
              </a:spcBef>
            </a:pPr>
            <a:r>
              <a:rPr spc="-5" dirty="0">
                <a:latin typeface="Arial"/>
                <a:cs typeface="Arial"/>
              </a:rPr>
              <a:t>En la protección de barras se confrontan los problemas más serios de saturación de los TI.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Ello se debe </a:t>
            </a:r>
            <a:r>
              <a:rPr dirty="0">
                <a:latin typeface="Arial"/>
                <a:cs typeface="Arial"/>
              </a:rPr>
              <a:t>a </a:t>
            </a:r>
            <a:r>
              <a:rPr spc="-5" dirty="0">
                <a:latin typeface="Arial"/>
                <a:cs typeface="Arial"/>
              </a:rPr>
              <a:t>que para fallas externas el TI de la línea fallada recibe la corriente total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contribución de la barra </a:t>
            </a:r>
            <a:r>
              <a:rPr dirty="0">
                <a:latin typeface="Arial"/>
                <a:cs typeface="Arial"/>
              </a:rPr>
              <a:t>a </a:t>
            </a:r>
            <a:r>
              <a:rPr spc="-5" dirty="0">
                <a:latin typeface="Arial"/>
                <a:cs typeface="Arial"/>
              </a:rPr>
              <a:t>la falla, mientras que por los restantes TI circulan solamente las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contribuciones individuales de las respectivas fuentes de generación. Estas corrientes dan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lugar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grandes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niveles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saturación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TI,</a:t>
            </a:r>
            <a:r>
              <a:rPr dirty="0">
                <a:latin typeface="Arial"/>
                <a:cs typeface="Arial"/>
              </a:rPr>
              <a:t> y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provocan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valores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relativamente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altos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corriente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error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esquema,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tipo</a:t>
            </a:r>
            <a:r>
              <a:rPr spc="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diferencial.</a:t>
            </a:r>
            <a:r>
              <a:rPr spc="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resumen, el problema de la protección de barras consiste en lograr tiempos reducidos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eliminación 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fallas,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 condiciones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saturación probablemente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severa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los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TI.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dirty="0">
              <a:latin typeface="Arial"/>
              <a:cs typeface="Arial"/>
            </a:endParaRPr>
          </a:p>
          <a:p>
            <a:pPr marL="12700" marR="5715" algn="just">
              <a:lnSpc>
                <a:spcPct val="114999"/>
              </a:lnSpc>
            </a:pPr>
            <a:r>
              <a:rPr spc="-5" dirty="0">
                <a:latin typeface="Arial"/>
                <a:cs typeface="Arial"/>
              </a:rPr>
              <a:t>En la protección de barras han tenido gran aplicación las protecciones diferenciales, aunque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también se han utilizado protecciones con otros principios de operación. De los métodos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presentados, los más aplicables </a:t>
            </a:r>
            <a:r>
              <a:rPr dirty="0">
                <a:latin typeface="Arial"/>
                <a:cs typeface="Arial"/>
              </a:rPr>
              <a:t>a </a:t>
            </a:r>
            <a:r>
              <a:rPr spc="-5" dirty="0">
                <a:latin typeface="Arial"/>
                <a:cs typeface="Arial"/>
              </a:rPr>
              <a:t>barra son los que utilizan relés 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porcentaje diferencial </a:t>
            </a:r>
            <a:r>
              <a:rPr dirty="0">
                <a:latin typeface="Arial"/>
                <a:cs typeface="Arial"/>
              </a:rPr>
              <a:t>y 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relés diferenciales de alta impedancia. Han encontrado aplicación también otros métodos,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tales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como,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utilización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núcleo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aire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(acopladores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lineales),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operación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 </a:t>
            </a:r>
            <a:r>
              <a:rPr spc="-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protección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antes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ocurra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saturación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TI,</a:t>
            </a:r>
            <a:r>
              <a:rPr spc="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utilización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componente</a:t>
            </a:r>
            <a:r>
              <a:rPr spc="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aperiódica </a:t>
            </a:r>
            <a:r>
              <a:rPr spc="-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corriente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desbalance para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insensibilizar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protección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</a:t>
            </a:r>
            <a:r>
              <a:rPr spc="-5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marL="488950" marR="6350" indent="-248285">
              <a:lnSpc>
                <a:spcPct val="114999"/>
              </a:lnSpc>
            </a:pPr>
            <a:r>
              <a:rPr b="1" spc="-5" dirty="0">
                <a:latin typeface="Arial"/>
                <a:cs typeface="Arial"/>
              </a:rPr>
              <a:t>1.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Corriente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diferencial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7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error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en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régimen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saturación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severa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un </a:t>
            </a:r>
            <a:r>
              <a:rPr b="1" spc="-37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TI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ct val="114999"/>
              </a:lnSpc>
            </a:pPr>
            <a:r>
              <a:rPr spc="-5" dirty="0">
                <a:latin typeface="Arial"/>
                <a:cs typeface="Arial"/>
              </a:rPr>
              <a:t>En la fig. </a:t>
            </a:r>
            <a:r>
              <a:rPr dirty="0">
                <a:latin typeface="Arial"/>
                <a:cs typeface="Arial"/>
              </a:rPr>
              <a:t>1 </a:t>
            </a:r>
            <a:r>
              <a:rPr spc="-5" dirty="0">
                <a:latin typeface="Arial"/>
                <a:cs typeface="Arial"/>
              </a:rPr>
              <a:t>se presenta el esquema más simple posible de protección diferencial para una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barra de cuatro salidas de configuración sencilla. Se muestran también las corrientes que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circulan para la falla externa </a:t>
            </a:r>
            <a:r>
              <a:rPr dirty="0">
                <a:latin typeface="Arial"/>
                <a:cs typeface="Arial"/>
              </a:rPr>
              <a:t>F </a:t>
            </a:r>
            <a:r>
              <a:rPr spc="-5" dirty="0">
                <a:latin typeface="Arial"/>
                <a:cs typeface="Arial"/>
              </a:rPr>
              <a:t>en una de las líneas, suponiendo que hay generación en todas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las líneas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falladas</a:t>
            </a:r>
            <a:r>
              <a:rPr spc="-5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69000" y="304800"/>
            <a:ext cx="6096000" cy="3119159"/>
            <a:chOff x="1978151" y="792480"/>
            <a:chExt cx="3889375" cy="2621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792480"/>
              <a:ext cx="3889248" cy="26212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63489" y="2261616"/>
              <a:ext cx="800100" cy="342900"/>
            </a:xfrm>
            <a:custGeom>
              <a:avLst/>
              <a:gdLst/>
              <a:ahLst/>
              <a:cxnLst/>
              <a:rect l="l" t="t" r="r" b="b"/>
              <a:pathLst>
                <a:path w="800100" h="342900">
                  <a:moveTo>
                    <a:pt x="8001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800100" y="34290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06289" y="2259330"/>
              <a:ext cx="457200" cy="342900"/>
            </a:xfrm>
            <a:custGeom>
              <a:avLst/>
              <a:gdLst/>
              <a:ahLst/>
              <a:cxnLst/>
              <a:rect l="l" t="t" r="r" b="b"/>
              <a:pathLst>
                <a:path w="457200" h="342900">
                  <a:moveTo>
                    <a:pt x="4572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457200" y="3429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06289" y="2259330"/>
              <a:ext cx="457200" cy="342900"/>
            </a:xfrm>
            <a:custGeom>
              <a:avLst/>
              <a:gdLst/>
              <a:ahLst/>
              <a:cxnLst/>
              <a:rect l="l" t="t" r="r" b="b"/>
              <a:pathLst>
                <a:path w="457200" h="342900">
                  <a:moveTo>
                    <a:pt x="0" y="342900"/>
                  </a:moveTo>
                  <a:lnTo>
                    <a:pt x="457200" y="3429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42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35000" y="3516885"/>
            <a:ext cx="16687799" cy="2642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9565" algn="ctr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Fig.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5" dirty="0">
                <a:latin typeface="Arial"/>
                <a:cs typeface="Arial"/>
              </a:rPr>
              <a:t> Condición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 falla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externa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en un esquema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 protección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diferencial de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barras</a:t>
            </a:r>
            <a:endParaRPr sz="12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 dirty="0">
              <a:latin typeface="Arial"/>
              <a:cs typeface="Arial"/>
            </a:endParaRPr>
          </a:p>
          <a:p>
            <a:pPr marL="12700" marR="5080" algn="just">
              <a:lnSpc>
                <a:spcPct val="114999"/>
              </a:lnSpc>
            </a:pPr>
            <a:r>
              <a:rPr spc="-5" dirty="0">
                <a:latin typeface="Arial"/>
                <a:cs typeface="Arial"/>
              </a:rPr>
              <a:t>En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este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caso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TC4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tiene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mucho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mayor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tendencia</a:t>
            </a:r>
            <a:r>
              <a:rPr spc="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saturación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tres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restantes.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 valor máximo posible de la corriente diferencial de error ocurre cuando TC4 se satura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completamente,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los otros </a:t>
            </a:r>
            <a:r>
              <a:rPr dirty="0">
                <a:latin typeface="Arial"/>
                <a:cs typeface="Arial"/>
              </a:rPr>
              <a:t>TI </a:t>
            </a:r>
            <a:r>
              <a:rPr spc="-5" dirty="0">
                <a:latin typeface="Arial"/>
                <a:cs typeface="Arial"/>
              </a:rPr>
              <a:t>no se saturan. En la fig. </a:t>
            </a:r>
            <a:r>
              <a:rPr dirty="0">
                <a:latin typeface="Arial"/>
                <a:cs typeface="Arial"/>
              </a:rPr>
              <a:t>2 </a:t>
            </a:r>
            <a:r>
              <a:rPr spc="-5" dirty="0">
                <a:latin typeface="Arial"/>
                <a:cs typeface="Arial"/>
              </a:rPr>
              <a:t>se muestra un circuito equivalente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correspondiente </a:t>
            </a:r>
            <a:r>
              <a:rPr dirty="0">
                <a:latin typeface="Arial"/>
                <a:cs typeface="Arial"/>
              </a:rPr>
              <a:t>a </a:t>
            </a:r>
            <a:r>
              <a:rPr spc="-5" dirty="0">
                <a:latin typeface="Arial"/>
                <a:cs typeface="Arial"/>
              </a:rPr>
              <a:t>esta situación. Los TI TC1, TC2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TC3 se comportan como fuentes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corriente</a:t>
            </a:r>
            <a:r>
              <a:rPr spc="1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ideales;</a:t>
            </a:r>
            <a:r>
              <a:rPr spc="1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5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TC4</a:t>
            </a:r>
            <a:r>
              <a:rPr spc="1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spc="15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supone</a:t>
            </a:r>
            <a:r>
              <a:rPr spc="1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tan</a:t>
            </a:r>
            <a:r>
              <a:rPr spc="15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saturado,</a:t>
            </a:r>
            <a:r>
              <a:rPr spc="1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1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</a:t>
            </a:r>
            <a:r>
              <a:rPr spc="1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impedancia</a:t>
            </a:r>
            <a:r>
              <a:rPr spc="1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magnetización</a:t>
            </a:r>
            <a:r>
              <a:rPr spc="1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 </a:t>
            </a:r>
            <a:r>
              <a:rPr spc="-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cero (se desprecia la impedancia de núcleo de </a:t>
            </a:r>
            <a:r>
              <a:rPr dirty="0">
                <a:latin typeface="Arial"/>
                <a:cs typeface="Arial"/>
              </a:rPr>
              <a:t>aire </a:t>
            </a:r>
            <a:r>
              <a:rPr spc="-5" dirty="0">
                <a:latin typeface="Arial"/>
                <a:cs typeface="Arial"/>
              </a:rPr>
              <a:t>del </a:t>
            </a:r>
            <a:r>
              <a:rPr dirty="0">
                <a:latin typeface="Arial"/>
                <a:cs typeface="Arial"/>
              </a:rPr>
              <a:t>transformador). </a:t>
            </a:r>
            <a:r>
              <a:rPr spc="-5" dirty="0">
                <a:latin typeface="Arial"/>
                <a:cs typeface="Arial"/>
              </a:rPr>
              <a:t>La resistencia Rs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incluye la del arrollamiento secundario de TC4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la de sus terminales. Rc es la resistencia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conductores</a:t>
            </a:r>
            <a:r>
              <a:rPr spc="1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tenidos</a:t>
            </a:r>
            <a:r>
              <a:rPr spc="1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entre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TC4</a:t>
            </a:r>
            <a:r>
              <a:rPr spc="1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y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punto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unión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paralelo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todos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patio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subestación.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fallas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entre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fases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Rc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resistencia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solo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conductor,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mientras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</a:t>
            </a:r>
            <a:r>
              <a:rPr dirty="0">
                <a:latin typeface="Arial"/>
                <a:cs typeface="Arial"/>
              </a:rPr>
              <a:t> fallas</a:t>
            </a:r>
            <a:r>
              <a:rPr spc="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tierra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Rc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incluye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resistencia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dos </a:t>
            </a:r>
            <a:r>
              <a:rPr dirty="0">
                <a:latin typeface="Arial"/>
                <a:cs typeface="Arial"/>
              </a:rPr>
              <a:t> conductores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(ida y retorno). </a:t>
            </a:r>
            <a:r>
              <a:rPr spc="-5" dirty="0">
                <a:latin typeface="Arial"/>
                <a:cs typeface="Arial"/>
              </a:rPr>
              <a:t>Rd 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resistencia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rama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del esquema</a:t>
            </a:r>
            <a:r>
              <a:rPr sz="1200" spc="-5" dirty="0"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7082" y="5909642"/>
            <a:ext cx="5873118" cy="361535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07251" y="9677400"/>
            <a:ext cx="4540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Fig.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-5" dirty="0">
                <a:latin typeface="Arial"/>
                <a:cs typeface="Arial"/>
              </a:rPr>
              <a:t> Circuito equivalente de la fig.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5" dirty="0">
                <a:latin typeface="Arial"/>
                <a:cs typeface="Arial"/>
              </a:rPr>
              <a:t> con TC4 totalmente saturado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87598" y="2166199"/>
            <a:ext cx="1257300" cy="225703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53035">
              <a:spcBef>
                <a:spcPts val="320"/>
              </a:spcBef>
            </a:pPr>
            <a:r>
              <a:rPr sz="1200" b="1" dirty="0">
                <a:latin typeface="Times New Roman"/>
                <a:cs typeface="Times New Roman"/>
              </a:rPr>
              <a:t>87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1576" y="346272"/>
            <a:ext cx="824954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La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corriente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 de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error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está dada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</a:t>
            </a:r>
            <a:r>
              <a:rPr spc="-5" dirty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9116" y="1600200"/>
            <a:ext cx="16763999" cy="5275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6515" algn="just"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De</a:t>
            </a:r>
            <a:r>
              <a:rPr spc="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ec.</a:t>
            </a:r>
            <a:r>
              <a:rPr spc="1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1</a:t>
            </a:r>
            <a:r>
              <a:rPr spc="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puede</a:t>
            </a:r>
            <a:r>
              <a:rPr spc="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verse</a:t>
            </a:r>
            <a:r>
              <a:rPr spc="1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65" dirty="0">
                <a:latin typeface="Arial"/>
                <a:cs typeface="Arial"/>
              </a:rPr>
              <a:t> </a:t>
            </a:r>
            <a:r>
              <a:rPr i="1" spc="35" dirty="0">
                <a:latin typeface="Times New Roman"/>
                <a:cs typeface="Times New Roman"/>
              </a:rPr>
              <a:t>I</a:t>
            </a:r>
            <a:r>
              <a:rPr i="1" spc="52" baseline="-23809" dirty="0">
                <a:latin typeface="Times New Roman"/>
                <a:cs typeface="Times New Roman"/>
              </a:rPr>
              <a:t>d </a:t>
            </a:r>
            <a:r>
              <a:rPr i="1" spc="247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disminuye</a:t>
            </a:r>
            <a:r>
              <a:rPr spc="16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spc="16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aumento</a:t>
            </a:r>
            <a:r>
              <a:rPr spc="16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395" dirty="0">
                <a:latin typeface="Arial"/>
                <a:cs typeface="Arial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R</a:t>
            </a:r>
            <a:r>
              <a:rPr i="1" spc="-30" baseline="-23809" dirty="0">
                <a:latin typeface="Times New Roman"/>
                <a:cs typeface="Times New Roman"/>
              </a:rPr>
              <a:t>d</a:t>
            </a:r>
            <a:r>
              <a:rPr i="1" spc="232" baseline="-23809" dirty="0">
                <a:latin typeface="Times New Roman"/>
                <a:cs typeface="Times New Roman"/>
              </a:rPr>
              <a:t> </a:t>
            </a:r>
            <a:r>
              <a:rPr dirty="0">
                <a:latin typeface="Arial"/>
                <a:cs typeface="Arial"/>
              </a:rPr>
              <a:t>y</a:t>
            </a:r>
            <a:r>
              <a:rPr spc="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spc="16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16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disminución</a:t>
            </a:r>
            <a:r>
              <a:rPr spc="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i="1" spc="-25" dirty="0">
                <a:latin typeface="Times New Roman"/>
                <a:cs typeface="Times New Roman"/>
              </a:rPr>
              <a:t>R</a:t>
            </a:r>
            <a:r>
              <a:rPr i="1" spc="-37" baseline="-23809" dirty="0">
                <a:latin typeface="Times New Roman"/>
                <a:cs typeface="Times New Roman"/>
              </a:rPr>
              <a:t>c</a:t>
            </a:r>
            <a:r>
              <a:rPr i="1" spc="-30" baseline="-23809" dirty="0">
                <a:latin typeface="Times New Roman"/>
                <a:cs typeface="Times New Roman"/>
              </a:rPr>
              <a:t> </a:t>
            </a:r>
            <a:r>
              <a:rPr dirty="0">
                <a:latin typeface="Symbol"/>
                <a:cs typeface="Symbol"/>
              </a:rPr>
              <a:t>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i="1" spc="-15" dirty="0">
                <a:latin typeface="Times New Roman"/>
                <a:cs typeface="Times New Roman"/>
              </a:rPr>
              <a:t>R</a:t>
            </a:r>
            <a:r>
              <a:rPr i="1" spc="-22" baseline="-23809" dirty="0">
                <a:latin typeface="Times New Roman"/>
                <a:cs typeface="Times New Roman"/>
              </a:rPr>
              <a:t>s </a:t>
            </a:r>
            <a:r>
              <a:rPr dirty="0">
                <a:latin typeface="Arial"/>
                <a:cs typeface="Arial"/>
              </a:rPr>
              <a:t>.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constituye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dirty="0">
                <a:latin typeface="Arial"/>
                <a:cs typeface="Arial"/>
              </a:rPr>
              <a:t> fundamento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método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protección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</a:t>
            </a:r>
            <a:r>
              <a:rPr spc="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alta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impedancia</a:t>
            </a:r>
            <a:r>
              <a:rPr spc="1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(ver</a:t>
            </a:r>
            <a:r>
              <a:rPr spc="2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más</a:t>
            </a:r>
            <a:r>
              <a:rPr spc="2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adelante).</a:t>
            </a:r>
            <a:r>
              <a:rPr spc="2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</a:t>
            </a:r>
            <a:r>
              <a:rPr spc="2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otra</a:t>
            </a:r>
            <a:r>
              <a:rPr spc="2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parte,</a:t>
            </a:r>
            <a:r>
              <a:rPr spc="2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para</a:t>
            </a:r>
            <a:r>
              <a:rPr spc="2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mantener</a:t>
            </a:r>
            <a:r>
              <a:rPr spc="415" dirty="0">
                <a:latin typeface="Arial"/>
                <a:cs typeface="Arial"/>
              </a:rPr>
              <a:t> </a:t>
            </a:r>
            <a:r>
              <a:rPr i="1" spc="-25" dirty="0">
                <a:latin typeface="Times New Roman"/>
                <a:cs typeface="Times New Roman"/>
              </a:rPr>
              <a:t>R</a:t>
            </a:r>
            <a:r>
              <a:rPr i="1" spc="-37" baseline="-23809" dirty="0">
                <a:latin typeface="Times New Roman"/>
                <a:cs typeface="Times New Roman"/>
              </a:rPr>
              <a:t>c</a:t>
            </a:r>
            <a:r>
              <a:rPr i="1" spc="7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1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valores</a:t>
            </a:r>
            <a:r>
              <a:rPr spc="195" dirty="0">
                <a:latin typeface="Arial"/>
                <a:cs typeface="Arial"/>
              </a:rPr>
              <a:t> </a:t>
            </a:r>
            <a:r>
              <a:rPr spc="-5" dirty="0" err="1">
                <a:latin typeface="Arial"/>
                <a:cs typeface="Arial"/>
              </a:rPr>
              <a:t>pequeños</a:t>
            </a:r>
            <a:r>
              <a:rPr spc="195" dirty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es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conveniente</a:t>
            </a:r>
            <a:r>
              <a:rPr spc="-5" dirty="0" smtClean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hacer la conexión en paralelo de lo TI en un punto del patio que sea aprox.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equidistante</a:t>
            </a:r>
            <a:r>
              <a:rPr spc="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todos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ellos.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no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aplicarse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este</a:t>
            </a:r>
            <a:r>
              <a:rPr spc="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criterio,</a:t>
            </a:r>
            <a:r>
              <a:rPr spc="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el</a:t>
            </a:r>
            <a:r>
              <a:rPr spc="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TI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más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alejado</a:t>
            </a:r>
            <a:r>
              <a:rPr spc="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(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mayor</a:t>
            </a:r>
            <a:r>
              <a:rPr spc="295" dirty="0">
                <a:latin typeface="Arial"/>
                <a:cs typeface="Arial"/>
              </a:rPr>
              <a:t> </a:t>
            </a:r>
            <a:r>
              <a:rPr i="1" spc="-25" dirty="0" err="1">
                <a:latin typeface="Times New Roman"/>
                <a:cs typeface="Times New Roman"/>
              </a:rPr>
              <a:t>R</a:t>
            </a:r>
            <a:r>
              <a:rPr i="1" spc="-37" baseline="-23809" dirty="0" err="1">
                <a:latin typeface="Times New Roman"/>
                <a:cs typeface="Times New Roman"/>
              </a:rPr>
              <a:t>c</a:t>
            </a:r>
            <a:r>
              <a:rPr i="1" spc="7" baseline="-23809" dirty="0">
                <a:latin typeface="Times New Roman"/>
                <a:cs typeface="Times New Roman"/>
              </a:rPr>
              <a:t> </a:t>
            </a:r>
            <a:r>
              <a:rPr dirty="0" smtClean="0">
                <a:latin typeface="Arial"/>
                <a:cs typeface="Arial"/>
              </a:rPr>
              <a:t>)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dará</a:t>
            </a:r>
            <a:r>
              <a:rPr spc="215" dirty="0" smtClean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mayores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valores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445" dirty="0">
                <a:latin typeface="Arial"/>
                <a:cs typeface="Arial"/>
              </a:rPr>
              <a:t> </a:t>
            </a:r>
            <a:r>
              <a:rPr i="1" spc="35" dirty="0">
                <a:latin typeface="Times New Roman"/>
                <a:cs typeface="Times New Roman"/>
              </a:rPr>
              <a:t>I</a:t>
            </a:r>
            <a:r>
              <a:rPr i="1" spc="52" baseline="-23809" dirty="0">
                <a:latin typeface="Times New Roman"/>
                <a:cs typeface="Times New Roman"/>
              </a:rPr>
              <a:t>d  </a:t>
            </a:r>
            <a:r>
              <a:rPr i="1" spc="315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al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saturarse.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Otra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recomendación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utilizar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 err="1">
                <a:latin typeface="Arial"/>
                <a:cs typeface="Arial"/>
              </a:rPr>
              <a:t>conductores</a:t>
            </a:r>
            <a:r>
              <a:rPr spc="220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del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mayor</a:t>
            </a:r>
            <a:r>
              <a:rPr dirty="0" smtClean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calibre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posible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dentro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límites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económicos.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Esto,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además,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aumenta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confiabilidad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del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esquema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diferencial,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pues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reduce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probabilidad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abra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circuito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pro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rotura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conductor.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realidad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corriente</a:t>
            </a:r>
            <a:r>
              <a:rPr spc="305" dirty="0">
                <a:latin typeface="Arial"/>
                <a:cs typeface="Arial"/>
              </a:rPr>
              <a:t> </a:t>
            </a:r>
            <a:r>
              <a:rPr i="1" spc="35" dirty="0">
                <a:latin typeface="Times New Roman"/>
                <a:cs typeface="Times New Roman"/>
              </a:rPr>
              <a:t>I</a:t>
            </a:r>
            <a:r>
              <a:rPr i="1" spc="52" baseline="-23809" dirty="0">
                <a:latin typeface="Times New Roman"/>
                <a:cs typeface="Times New Roman"/>
              </a:rPr>
              <a:t>d  </a:t>
            </a:r>
            <a:r>
              <a:rPr i="1" spc="112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tiene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menor</a:t>
            </a:r>
            <a:r>
              <a:rPr spc="80" dirty="0">
                <a:latin typeface="Arial"/>
                <a:cs typeface="Arial"/>
              </a:rPr>
              <a:t> </a:t>
            </a:r>
            <a:r>
              <a:rPr spc="-5" dirty="0" err="1">
                <a:latin typeface="Arial"/>
                <a:cs typeface="Arial"/>
              </a:rPr>
              <a:t>que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el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calculado</a:t>
            </a:r>
            <a:r>
              <a:rPr spc="-5" dirty="0" smtClean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 la ec. 1, pues el TI de la línea fallada no se satura completamente,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los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restantes experimentan una cierta saturación. </a:t>
            </a:r>
            <a:r>
              <a:rPr dirty="0">
                <a:latin typeface="Arial"/>
                <a:cs typeface="Arial"/>
              </a:rPr>
              <a:t>Esto </a:t>
            </a:r>
            <a:r>
              <a:rPr spc="-5" dirty="0">
                <a:latin typeface="Arial"/>
                <a:cs typeface="Arial"/>
              </a:rPr>
              <a:t>es cierto sobre todo cuando se mantiene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baja la carga de los TI,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sus relaciones de transformación se seleccionan de modo que la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corriente de falla externa máxima no sobre pase un valor del orden de 20 veces la In del TI.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Sin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embargo,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ec.</a:t>
            </a:r>
            <a:r>
              <a:rPr spc="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1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puede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servir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como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base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cálculo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335" dirty="0">
                <a:latin typeface="Arial"/>
                <a:cs typeface="Arial"/>
              </a:rPr>
              <a:t> </a:t>
            </a:r>
            <a:r>
              <a:rPr i="1" spc="35" dirty="0">
                <a:latin typeface="Times New Roman"/>
                <a:cs typeface="Times New Roman"/>
              </a:rPr>
              <a:t>I</a:t>
            </a:r>
            <a:r>
              <a:rPr i="1" spc="52" baseline="-23809" dirty="0">
                <a:latin typeface="Times New Roman"/>
                <a:cs typeface="Times New Roman"/>
              </a:rPr>
              <a:t>d  </a:t>
            </a:r>
            <a:r>
              <a:rPr i="1" spc="142" baseline="-23809" dirty="0">
                <a:latin typeface="Times New Roman"/>
                <a:cs typeface="Times New Roman"/>
              </a:rPr>
              <a:t> </a:t>
            </a:r>
            <a:r>
              <a:rPr dirty="0">
                <a:latin typeface="Arial"/>
                <a:cs typeface="Arial"/>
              </a:rPr>
              <a:t>y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resultado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 err="1">
                <a:latin typeface="Arial"/>
                <a:cs typeface="Arial"/>
              </a:rPr>
              <a:t>tiene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un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dirty="0" err="1" smtClean="0">
                <a:latin typeface="Arial"/>
                <a:cs typeface="Arial"/>
              </a:rPr>
              <a:t>cierto</a:t>
            </a:r>
            <a:r>
              <a:rPr spc="-25" dirty="0" smtClean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factor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seguridad</a:t>
            </a:r>
            <a:r>
              <a:rPr dirty="0">
                <a:latin typeface="Arial"/>
                <a:cs typeface="Arial"/>
              </a:rPr>
              <a:t>.</a:t>
            </a:r>
          </a:p>
          <a:p>
            <a:pPr>
              <a:spcBef>
                <a:spcPts val="25"/>
              </a:spcBef>
            </a:pPr>
            <a:endParaRPr dirty="0">
              <a:latin typeface="Arial"/>
              <a:cs typeface="Arial"/>
            </a:endParaRPr>
          </a:p>
          <a:p>
            <a:pPr marL="292100"/>
            <a:r>
              <a:rPr b="1" spc="-5" dirty="0">
                <a:latin typeface="Arial"/>
                <a:cs typeface="Arial"/>
              </a:rPr>
              <a:t>2.</a:t>
            </a:r>
            <a:r>
              <a:rPr b="1" spc="40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Protección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relés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diferenciales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porcentaje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dirty="0">
              <a:latin typeface="Arial"/>
              <a:cs typeface="Arial"/>
            </a:endParaRPr>
          </a:p>
          <a:p>
            <a:pPr marL="63500" marR="55880" algn="just"/>
            <a:r>
              <a:rPr spc="-5" dirty="0">
                <a:latin typeface="Arial"/>
                <a:cs typeface="Arial"/>
              </a:rPr>
              <a:t>En la fig. 3a se muestra el esquema de la protección de una barra sencilla de cuatro salidas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utilizando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relé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porcentaje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diferencial.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ha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supuesto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existen</a:t>
            </a:r>
            <a:r>
              <a:rPr spc="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fuentes</a:t>
            </a:r>
            <a:r>
              <a:rPr spc="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generación en todas las líneas, por lo que se requiere un relé con cuatro elementos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retención. La </a:t>
            </a:r>
            <a:r>
              <a:rPr dirty="0">
                <a:latin typeface="Arial"/>
                <a:cs typeface="Arial"/>
              </a:rPr>
              <a:t>fig. </a:t>
            </a:r>
            <a:r>
              <a:rPr spc="-5" dirty="0">
                <a:latin typeface="Arial"/>
                <a:cs typeface="Arial"/>
              </a:rPr>
              <a:t>3c muestra un esquema trifásico de conexiones. Los TI de las líneas que no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tienen fuentes de generación </a:t>
            </a:r>
            <a:r>
              <a:rPr dirty="0">
                <a:latin typeface="Arial"/>
                <a:cs typeface="Arial"/>
              </a:rPr>
              <a:t>o </a:t>
            </a:r>
            <a:r>
              <a:rPr spc="-5" dirty="0">
                <a:latin typeface="Arial"/>
                <a:cs typeface="Arial"/>
              </a:rPr>
              <a:t>que tienen fuentes de capacidades muy pequeñas pueden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unirse en paralelo por secundario,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conectarse </a:t>
            </a:r>
            <a:r>
              <a:rPr dirty="0">
                <a:latin typeface="Arial"/>
                <a:cs typeface="Arial"/>
              </a:rPr>
              <a:t>a </a:t>
            </a:r>
            <a:r>
              <a:rPr spc="-5" dirty="0">
                <a:latin typeface="Arial"/>
                <a:cs typeface="Arial"/>
              </a:rPr>
              <a:t>un solo elemento de retención (ver </a:t>
            </a:r>
            <a:r>
              <a:rPr dirty="0">
                <a:latin typeface="Arial"/>
                <a:cs typeface="Arial"/>
              </a:rPr>
              <a:t>fig.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3b).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 cantidad de TI que puede conectarse en paralelo depende de la In del elemento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retención del relé, que puede ser del orden de 15 A. Un inconveniente de este esquema es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requiere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llevar</a:t>
            </a:r>
            <a:r>
              <a:rPr dirty="0">
                <a:latin typeface="Arial"/>
                <a:cs typeface="Arial"/>
              </a:rPr>
              <a:t> a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control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subestación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(donde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está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relé)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conductores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conexión de todos los TI. Los relés de porcentaje diferencial para protección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barras tienen por lo general seis elementos de retención. Si la barra tiene más circuitos es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necesario utilizar más de un relé por fase. Se </a:t>
            </a:r>
            <a:r>
              <a:rPr dirty="0">
                <a:latin typeface="Arial"/>
                <a:cs typeface="Arial"/>
              </a:rPr>
              <a:t>trata </a:t>
            </a:r>
            <a:r>
              <a:rPr spc="-5" dirty="0">
                <a:latin typeface="Arial"/>
                <a:cs typeface="Arial"/>
              </a:rPr>
              <a:t>de relés con características </a:t>
            </a:r>
            <a:r>
              <a:rPr dirty="0">
                <a:latin typeface="Arial"/>
                <a:cs typeface="Arial"/>
              </a:rPr>
              <a:t>d </a:t>
            </a:r>
            <a:r>
              <a:rPr spc="-5" dirty="0">
                <a:latin typeface="Arial"/>
                <a:cs typeface="Arial"/>
              </a:rPr>
              <a:t>pendiente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variables, para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lograr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una mayor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inmunidad</a:t>
            </a:r>
            <a:r>
              <a:rPr dirty="0">
                <a:latin typeface="Arial"/>
                <a:cs typeface="Arial"/>
              </a:rPr>
              <a:t> a </a:t>
            </a:r>
            <a:r>
              <a:rPr spc="-5" dirty="0">
                <a:latin typeface="Arial"/>
                <a:cs typeface="Arial"/>
              </a:rPr>
              <a:t>la corriente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error.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0" y="661495"/>
            <a:ext cx="3472380" cy="731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668527"/>
            <a:ext cx="16840199" cy="22156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Cuando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toman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medidas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mantener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baja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carga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</a:t>
            </a:r>
            <a:r>
              <a:rPr dirty="0">
                <a:latin typeface="Arial"/>
                <a:cs typeface="Arial"/>
              </a:rPr>
              <a:t> y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seleccionan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adecuadamente sus relaciones de transformación </a:t>
            </a:r>
            <a:r>
              <a:rPr dirty="0">
                <a:latin typeface="Arial"/>
                <a:cs typeface="Arial"/>
              </a:rPr>
              <a:t>( </a:t>
            </a:r>
            <a:r>
              <a:rPr spc="-5" dirty="0">
                <a:latin typeface="Arial"/>
                <a:cs typeface="Arial"/>
              </a:rPr>
              <a:t>para que la corriente de falla no pase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20</a:t>
            </a:r>
            <a:r>
              <a:rPr spc="1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veces</a:t>
            </a:r>
            <a:r>
              <a:rPr spc="16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1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In),</a:t>
            </a:r>
            <a:r>
              <a:rPr spc="16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</a:t>
            </a:r>
            <a:r>
              <a:rPr spc="16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relés</a:t>
            </a:r>
            <a:r>
              <a:rPr spc="1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6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porcentaje</a:t>
            </a:r>
            <a:r>
              <a:rPr spc="1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</a:t>
            </a:r>
            <a:r>
              <a:rPr spc="1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dan</a:t>
            </a:r>
            <a:r>
              <a:rPr spc="1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buenos</a:t>
            </a:r>
            <a:r>
              <a:rPr spc="15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resultados,</a:t>
            </a:r>
            <a:r>
              <a:rPr spc="1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</a:t>
            </a:r>
            <a:r>
              <a:rPr spc="1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incluso</a:t>
            </a:r>
            <a:r>
              <a:rPr spc="15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no</a:t>
            </a:r>
            <a:r>
              <a:rPr spc="15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hace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general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cálculo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</a:t>
            </a:r>
            <a:r>
              <a:rPr spc="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pendiente. Ello, por supuesto, no es recomendable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cuando es de esperar un nivel alto de saturación en los TI. En ese caso pudiera utilizarse el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método de cálculo asociado con el circuito equivalente de la fig. 2, teniendo presente que el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resultado es muy conservador. El circuito hay en ese caso que modificarlo insertando los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elementos de retención del relé en serie </a:t>
            </a:r>
            <a:r>
              <a:rPr dirty="0">
                <a:latin typeface="Arial"/>
                <a:cs typeface="Arial"/>
              </a:rPr>
              <a:t>con </a:t>
            </a:r>
            <a:r>
              <a:rPr spc="-5" dirty="0">
                <a:latin typeface="Arial"/>
                <a:cs typeface="Arial"/>
              </a:rPr>
              <a:t>los TI. El tiempo de operación de los relés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electromecánicos de porcentaje diferencial de protección de barras (que son por general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inducción electromagnética, con dos discos acoplados </a:t>
            </a:r>
            <a:r>
              <a:rPr dirty="0">
                <a:latin typeface="Arial"/>
                <a:cs typeface="Arial"/>
              </a:rPr>
              <a:t>a </a:t>
            </a:r>
            <a:r>
              <a:rPr spc="-5" dirty="0">
                <a:latin typeface="Arial"/>
                <a:cs typeface="Arial"/>
              </a:rPr>
              <a:t>un mismo eje) es del orden de 50 </a:t>
            </a:r>
            <a:r>
              <a:rPr dirty="0">
                <a:latin typeface="Arial"/>
                <a:cs typeface="Arial"/>
              </a:rPr>
              <a:t>a 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100 ms, lo que resulta excesivo para las barras de la red de transmisión. Sin embargo, en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relés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estáticos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logran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tiempos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más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reducidos</a:t>
            </a:r>
            <a:r>
              <a:rPr spc="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incluso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hay</a:t>
            </a:r>
            <a:r>
              <a:rPr spc="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uno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opera</a:t>
            </a:r>
            <a:r>
              <a:rPr spc="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antes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 </a:t>
            </a:r>
            <a:r>
              <a:rPr spc="-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 manifieste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secundario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saturación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los</a:t>
            </a:r>
            <a:r>
              <a:rPr dirty="0">
                <a:latin typeface="Arial"/>
                <a:cs typeface="Arial"/>
              </a:rPr>
              <a:t> TI.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6197600" y="3200400"/>
            <a:ext cx="7315200" cy="6629400"/>
            <a:chOff x="7035800" y="5783523"/>
            <a:chExt cx="3549167" cy="3592603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460" y="5783523"/>
              <a:ext cx="3217174" cy="1706524"/>
            </a:xfrm>
            <a:prstGeom prst="rect">
              <a:avLst/>
            </a:prstGeom>
          </p:spPr>
        </p:pic>
        <p:sp>
          <p:nvSpPr>
            <p:cNvPr id="4" name="object 4"/>
            <p:cNvSpPr txBox="1"/>
            <p:nvPr/>
          </p:nvSpPr>
          <p:spPr>
            <a:xfrm>
              <a:off x="10335286" y="7333835"/>
              <a:ext cx="16129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"/>
                  <a:cs typeface="Arial"/>
                </a:rPr>
                <a:t>a)</a:t>
              </a:r>
              <a:endParaRPr sz="1200">
                <a:latin typeface="Arial"/>
                <a:cs typeface="Arial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5800" y="7620000"/>
              <a:ext cx="3046164" cy="1656229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10423677" y="9178636"/>
              <a:ext cx="16129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"/>
                  <a:cs typeface="Arial"/>
                </a:rPr>
                <a:t>b)</a:t>
              </a:r>
              <a:endParaRPr sz="120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4603" y="723795"/>
            <a:ext cx="4606151" cy="34518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06400" y="4056379"/>
            <a:ext cx="16992599" cy="4375108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4789805" algn="ctr">
              <a:spcBef>
                <a:spcPts val="315"/>
              </a:spcBef>
            </a:pPr>
            <a:r>
              <a:rPr sz="1200" dirty="0">
                <a:latin typeface="Arial"/>
                <a:cs typeface="Arial"/>
              </a:rPr>
              <a:t>c)</a:t>
            </a:r>
          </a:p>
          <a:p>
            <a:pPr algn="ctr">
              <a:spcBef>
                <a:spcPts val="215"/>
              </a:spcBef>
            </a:pPr>
            <a:r>
              <a:rPr spc="-5" dirty="0">
                <a:latin typeface="Arial"/>
                <a:cs typeface="Arial"/>
              </a:rPr>
              <a:t>Fig.</a:t>
            </a:r>
            <a:r>
              <a:rPr spc="-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3</a:t>
            </a:r>
            <a:r>
              <a:rPr spc="-5" dirty="0">
                <a:latin typeface="Arial"/>
                <a:cs typeface="Arial"/>
              </a:rPr>
              <a:t> Protección de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porcentaje diferencial de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una barra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dirty="0">
              <a:latin typeface="Arial"/>
              <a:cs typeface="Arial"/>
            </a:endParaRPr>
          </a:p>
          <a:p>
            <a:pPr marL="279400"/>
            <a:r>
              <a:rPr b="1" spc="-5" dirty="0">
                <a:latin typeface="Arial"/>
                <a:cs typeface="Arial"/>
              </a:rPr>
              <a:t>3.</a:t>
            </a:r>
            <a:r>
              <a:rPr b="1" spc="40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Protección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con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relés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diferenciales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alta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impedancia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dirty="0">
              <a:latin typeface="Arial"/>
              <a:cs typeface="Arial"/>
            </a:endParaRPr>
          </a:p>
          <a:p>
            <a:pPr marL="50800" marR="44450" algn="just">
              <a:lnSpc>
                <a:spcPct val="120800"/>
              </a:lnSpc>
            </a:pPr>
            <a:r>
              <a:rPr spc="-5" dirty="0">
                <a:latin typeface="Arial"/>
                <a:cs typeface="Arial"/>
              </a:rPr>
              <a:t>Esta protección se basa en el hecho de que la corriente diferencial de error es pequeña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cuando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</a:t>
            </a:r>
            <a:r>
              <a:rPr spc="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</a:t>
            </a:r>
            <a:r>
              <a:rPr spc="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265" dirty="0">
                <a:latin typeface="Arial"/>
                <a:cs typeface="Arial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R</a:t>
            </a:r>
            <a:r>
              <a:rPr i="1" spc="-30" baseline="-23809" dirty="0">
                <a:latin typeface="Times New Roman"/>
                <a:cs typeface="Times New Roman"/>
              </a:rPr>
              <a:t>d</a:t>
            </a:r>
            <a:r>
              <a:rPr i="1" spc="232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es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elevado,</a:t>
            </a:r>
            <a:r>
              <a:rPr spc="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como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puede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verse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ec.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1.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lograr</a:t>
            </a:r>
            <a:r>
              <a:rPr spc="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alto</a:t>
            </a:r>
            <a:r>
              <a:rPr spc="40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de</a:t>
            </a:r>
            <a:r>
              <a:rPr lang="en-US" spc="-5" dirty="0" smtClean="0">
                <a:latin typeface="Arial"/>
                <a:cs typeface="Arial"/>
              </a:rPr>
              <a:t> </a:t>
            </a:r>
            <a:r>
              <a:rPr i="1" spc="-20" dirty="0" smtClean="0">
                <a:latin typeface="Times New Roman"/>
                <a:cs typeface="Times New Roman"/>
              </a:rPr>
              <a:t>R</a:t>
            </a:r>
            <a:r>
              <a:rPr i="1" spc="-30" baseline="-23809" dirty="0" smtClean="0">
                <a:latin typeface="Times New Roman"/>
                <a:cs typeface="Times New Roman"/>
              </a:rPr>
              <a:t>d</a:t>
            </a:r>
            <a:r>
              <a:rPr i="1" spc="225" baseline="-23809" dirty="0" smtClean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coloca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relé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sobretensión</a:t>
            </a:r>
            <a:r>
              <a:rPr spc="29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rama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diferencial.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fig.</a:t>
            </a:r>
            <a:r>
              <a:rPr spc="2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4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 err="1">
                <a:latin typeface="Arial"/>
                <a:cs typeface="Arial"/>
              </a:rPr>
              <a:t>muestra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el</a:t>
            </a:r>
            <a:r>
              <a:rPr lang="en-US" spc="-5" dirty="0" smtClean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diagrama</a:t>
            </a:r>
            <a:r>
              <a:rPr spc="-5" dirty="0" smtClean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esquemático de la protección; el relé de sobretensión (U&gt;) está conectado en la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rama</a:t>
            </a:r>
            <a:r>
              <a:rPr spc="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diferencial,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serie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spc="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filtro</a:t>
            </a:r>
            <a:r>
              <a:rPr spc="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LC</a:t>
            </a:r>
            <a:r>
              <a:rPr spc="7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sintonizado</a:t>
            </a:r>
            <a:r>
              <a:rPr spc="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6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frecuencia</a:t>
            </a:r>
            <a:r>
              <a:rPr spc="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fundamental.</a:t>
            </a:r>
            <a:r>
              <a:rPr spc="6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spc="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esto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 reduce la tendencia </a:t>
            </a:r>
            <a:r>
              <a:rPr dirty="0">
                <a:latin typeface="Arial"/>
                <a:cs typeface="Arial"/>
              </a:rPr>
              <a:t>a </a:t>
            </a:r>
            <a:r>
              <a:rPr spc="-5" dirty="0">
                <a:latin typeface="Arial"/>
                <a:cs typeface="Arial"/>
              </a:rPr>
              <a:t>la operación del relé por efecto de la componente aperiódica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los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armónicos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pueden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estar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presentes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cuando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hay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saturación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severa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TI.</a:t>
            </a:r>
            <a:r>
              <a:rPr spc="2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Cuando </a:t>
            </a:r>
            <a:r>
              <a:rPr spc="-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ocurre una falla externa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un TI se satura, es válido el circuito equivalente de la fig. 2,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la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corriente</a:t>
            </a:r>
            <a:r>
              <a:rPr spc="360" dirty="0">
                <a:latin typeface="Arial"/>
                <a:cs typeface="Arial"/>
              </a:rPr>
              <a:t> </a:t>
            </a:r>
            <a:r>
              <a:rPr i="1" spc="35" dirty="0">
                <a:latin typeface="Times New Roman"/>
                <a:cs typeface="Times New Roman"/>
              </a:rPr>
              <a:t>I</a:t>
            </a:r>
            <a:r>
              <a:rPr i="1" spc="52" baseline="-23809" dirty="0">
                <a:latin typeface="Times New Roman"/>
                <a:cs typeface="Times New Roman"/>
              </a:rPr>
              <a:t>d  </a:t>
            </a:r>
            <a:r>
              <a:rPr i="1" spc="187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es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pequeña,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debido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</a:t>
            </a:r>
            <a:r>
              <a:rPr spc="13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alto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355" dirty="0">
                <a:latin typeface="Arial"/>
                <a:cs typeface="Arial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R</a:t>
            </a:r>
            <a:r>
              <a:rPr i="1" spc="-30" baseline="-23809" dirty="0">
                <a:latin typeface="Times New Roman"/>
                <a:cs typeface="Times New Roman"/>
              </a:rPr>
              <a:t>d</a:t>
            </a:r>
            <a:r>
              <a:rPr i="1" spc="232" baseline="-23809" dirty="0">
                <a:latin typeface="Times New Roman"/>
                <a:cs typeface="Times New Roman"/>
              </a:rPr>
              <a:t> </a:t>
            </a:r>
            <a:r>
              <a:rPr dirty="0">
                <a:latin typeface="Arial"/>
                <a:cs typeface="Arial"/>
              </a:rPr>
              <a:t>.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fallas</a:t>
            </a:r>
            <a:r>
              <a:rPr spc="1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internas,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1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hay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poca</a:t>
            </a:r>
            <a:r>
              <a:rPr lang="en-US" spc="-5" dirty="0" smtClean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diferencia</a:t>
            </a:r>
            <a:r>
              <a:rPr spc="-5" dirty="0" smtClean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entre los </a:t>
            </a:r>
            <a:r>
              <a:rPr spc="-5" dirty="0">
                <a:latin typeface="Arial"/>
                <a:cs typeface="Arial"/>
              </a:rPr>
              <a:t>niveles de corriente de</a:t>
            </a:r>
            <a:r>
              <a:rPr spc="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los </a:t>
            </a:r>
            <a:r>
              <a:rPr dirty="0">
                <a:latin typeface="Arial"/>
                <a:cs typeface="Arial"/>
              </a:rPr>
              <a:t>TI, todos </a:t>
            </a:r>
            <a:r>
              <a:rPr spc="-5" dirty="0">
                <a:latin typeface="Arial"/>
                <a:cs typeface="Arial"/>
              </a:rPr>
              <a:t>entregan corriente por secundario,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que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pasar</a:t>
            </a:r>
            <a:r>
              <a:rPr spc="11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por</a:t>
            </a:r>
            <a:r>
              <a:rPr spc="325" dirty="0">
                <a:latin typeface="Arial"/>
                <a:cs typeface="Arial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R</a:t>
            </a:r>
            <a:r>
              <a:rPr i="1" spc="-30" baseline="-23809" dirty="0">
                <a:latin typeface="Times New Roman"/>
                <a:cs typeface="Times New Roman"/>
              </a:rPr>
              <a:t>d</a:t>
            </a:r>
            <a:r>
              <a:rPr i="1" spc="232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provocan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valores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peligrosamente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elevados</a:t>
            </a:r>
            <a:r>
              <a:rPr spc="1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tensión.</a:t>
            </a:r>
            <a:r>
              <a:rPr spc="10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</a:t>
            </a:r>
            <a:r>
              <a:rPr spc="110" dirty="0">
                <a:latin typeface="Arial"/>
                <a:cs typeface="Arial"/>
              </a:rPr>
              <a:t> </a:t>
            </a:r>
            <a:r>
              <a:rPr spc="-5" dirty="0" err="1">
                <a:latin typeface="Arial"/>
                <a:cs typeface="Arial"/>
              </a:rPr>
              <a:t>proteger</a:t>
            </a:r>
            <a:r>
              <a:rPr spc="100" dirty="0">
                <a:latin typeface="Arial"/>
                <a:cs typeface="Arial"/>
              </a:rPr>
              <a:t> </a:t>
            </a:r>
            <a:r>
              <a:rPr spc="-5" dirty="0" smtClean="0">
                <a:latin typeface="Arial"/>
                <a:cs typeface="Arial"/>
              </a:rPr>
              <a:t>el</a:t>
            </a:r>
            <a:r>
              <a:rPr lang="en-US" spc="-5" dirty="0" smtClean="0">
                <a:latin typeface="Arial"/>
                <a:cs typeface="Arial"/>
              </a:rPr>
              <a:t> </a:t>
            </a:r>
            <a:r>
              <a:rPr spc="-5" dirty="0" err="1" smtClean="0">
                <a:latin typeface="Arial"/>
                <a:cs typeface="Arial"/>
              </a:rPr>
              <a:t>esquema</a:t>
            </a:r>
            <a:r>
              <a:rPr dirty="0" smtClean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y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personal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coloca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limitador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tensión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LV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paralelo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rama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diferencial. Este limitador es por lo general un varistor. En serie con LV se coloca un relé de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sobrecorriente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instantáneo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(I&gt;)</a:t>
            </a:r>
            <a:r>
              <a:rPr spc="3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para </a:t>
            </a:r>
            <a:r>
              <a:rPr spc="-5" dirty="0">
                <a:latin typeface="Arial"/>
                <a:cs typeface="Arial"/>
              </a:rPr>
              <a:t>acelerar la operación del</a:t>
            </a:r>
            <a:r>
              <a:rPr spc="3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esquema para fallas internas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 altos valores de corriente; esto, además, implica cierta redundancia en el relé, </a:t>
            </a:r>
            <a:r>
              <a:rPr dirty="0">
                <a:latin typeface="Arial"/>
                <a:cs typeface="Arial"/>
              </a:rPr>
              <a:t>y </a:t>
            </a:r>
            <a:r>
              <a:rPr spc="-5" dirty="0">
                <a:latin typeface="Arial"/>
                <a:cs typeface="Arial"/>
              </a:rPr>
              <a:t>eleva su 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confiabilidad</a:t>
            </a:r>
            <a:r>
              <a:rPr spc="-5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37679" y="756655"/>
            <a:ext cx="4182110" cy="2547620"/>
            <a:chOff x="1783079" y="756655"/>
            <a:chExt cx="4182110" cy="2547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3079" y="756655"/>
              <a:ext cx="4181855" cy="2547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91989" y="117729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3429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342900" y="3429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6389" y="2663189"/>
              <a:ext cx="457200" cy="342900"/>
            </a:xfrm>
            <a:custGeom>
              <a:avLst/>
              <a:gdLst/>
              <a:ahLst/>
              <a:cxnLst/>
              <a:rect l="l" t="t" r="r" b="b"/>
              <a:pathLst>
                <a:path w="457200" h="342900">
                  <a:moveTo>
                    <a:pt x="4572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457200" y="3429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06389" y="2663189"/>
              <a:ext cx="457200" cy="342900"/>
            </a:xfrm>
            <a:custGeom>
              <a:avLst/>
              <a:gdLst/>
              <a:ahLst/>
              <a:cxnLst/>
              <a:rect l="l" t="t" r="r" b="b"/>
              <a:pathLst>
                <a:path w="457200" h="342900">
                  <a:moveTo>
                    <a:pt x="0" y="342900"/>
                  </a:moveTo>
                  <a:lnTo>
                    <a:pt x="457200" y="3429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429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58800" y="3400297"/>
            <a:ext cx="16687799" cy="9785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Fig.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4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Protección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diferencial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alta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impedancia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dirty="0">
              <a:latin typeface="Arial"/>
              <a:cs typeface="Arial"/>
            </a:endParaRPr>
          </a:p>
          <a:p>
            <a:pPr marL="50800" marR="43180">
              <a:lnSpc>
                <a:spcPct val="144200"/>
              </a:lnSpc>
              <a:spcBef>
                <a:spcPts val="5"/>
              </a:spcBef>
            </a:pPr>
            <a:r>
              <a:rPr spc="-5" dirty="0">
                <a:latin typeface="Arial"/>
                <a:cs typeface="Arial"/>
              </a:rPr>
              <a:t>El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cálculo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la</a:t>
            </a:r>
            <a:r>
              <a:rPr spc="2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tensión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mínima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arranque</a:t>
            </a:r>
            <a:r>
              <a:rPr spc="35" dirty="0">
                <a:latin typeface="Arial"/>
                <a:cs typeface="Arial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V</a:t>
            </a:r>
            <a:r>
              <a:rPr i="1" spc="-30" baseline="-23809" dirty="0">
                <a:latin typeface="Times New Roman"/>
                <a:cs typeface="Times New Roman"/>
              </a:rPr>
              <a:t>a</a:t>
            </a:r>
            <a:r>
              <a:rPr i="1" spc="157" baseline="-23809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Arial"/>
                <a:cs typeface="Arial"/>
              </a:rPr>
              <a:t>del</a:t>
            </a:r>
            <a:r>
              <a:rPr spc="2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relé</a:t>
            </a:r>
            <a:r>
              <a:rPr spc="28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de</a:t>
            </a:r>
            <a:r>
              <a:rPr spc="2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sobretensión</a:t>
            </a:r>
            <a:r>
              <a:rPr spc="2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puede</a:t>
            </a:r>
            <a:r>
              <a:rPr spc="28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hacerse </a:t>
            </a:r>
            <a:r>
              <a:rPr spc="-3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considerando</a:t>
            </a:r>
            <a:r>
              <a:rPr spc="220" dirty="0">
                <a:latin typeface="Arial"/>
                <a:cs typeface="Arial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R</a:t>
            </a:r>
            <a:r>
              <a:rPr i="1" spc="-30" baseline="-23809" dirty="0">
                <a:latin typeface="Times New Roman"/>
                <a:cs typeface="Times New Roman"/>
              </a:rPr>
              <a:t>d</a:t>
            </a:r>
            <a:r>
              <a:rPr i="1" spc="37" baseline="-23809" dirty="0">
                <a:latin typeface="Times New Roman"/>
                <a:cs typeface="Times New Roman"/>
              </a:rPr>
              <a:t> </a:t>
            </a:r>
            <a:r>
              <a:rPr lang="en-US" spc="240" dirty="0">
                <a:latin typeface="MT Extra"/>
                <a:cs typeface="Times New Roman"/>
              </a:rPr>
              <a:t> </a:t>
            </a:r>
            <a:r>
              <a:rPr lang="en-US" spc="240" dirty="0" smtClean="0">
                <a:latin typeface="MT Extra"/>
                <a:cs typeface="Times New Roman"/>
              </a:rPr>
              <a:t>&gt;</a:t>
            </a:r>
            <a:r>
              <a:rPr spc="90" dirty="0" smtClean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Times New Roman"/>
                <a:cs typeface="Times New Roman"/>
              </a:rPr>
              <a:t>R</a:t>
            </a:r>
            <a:r>
              <a:rPr i="1" spc="-37" baseline="-23809" dirty="0">
                <a:latin typeface="Times New Roman"/>
                <a:cs typeface="Times New Roman"/>
              </a:rPr>
              <a:t>c</a:t>
            </a:r>
            <a:r>
              <a:rPr i="1" spc="60" baseline="-23809" dirty="0">
                <a:latin typeface="Times New Roman"/>
                <a:cs typeface="Times New Roman"/>
              </a:rPr>
              <a:t> </a:t>
            </a:r>
            <a:r>
              <a:rPr dirty="0">
                <a:latin typeface="Symbol"/>
                <a:cs typeface="Symbol"/>
              </a:rPr>
              <a:t>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i="1" spc="-15" dirty="0">
                <a:latin typeface="Times New Roman"/>
                <a:cs typeface="Times New Roman"/>
              </a:rPr>
              <a:t>R</a:t>
            </a:r>
            <a:r>
              <a:rPr i="1" spc="-22" baseline="-23809" dirty="0">
                <a:latin typeface="Times New Roman"/>
                <a:cs typeface="Times New Roman"/>
              </a:rPr>
              <a:t>s</a:t>
            </a:r>
            <a:r>
              <a:rPr i="1" spc="75" baseline="-23809" dirty="0">
                <a:latin typeface="Times New Roman"/>
                <a:cs typeface="Times New Roman"/>
              </a:rPr>
              <a:t> </a:t>
            </a:r>
            <a:r>
              <a:rPr dirty="0">
                <a:latin typeface="Arial"/>
                <a:cs typeface="Arial"/>
              </a:rPr>
              <a:t>es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decir</a:t>
            </a:r>
            <a:r>
              <a:rPr dirty="0">
                <a:latin typeface="Arial"/>
                <a:cs typeface="Arial"/>
              </a:rPr>
              <a:t>: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58800" y="4998211"/>
            <a:ext cx="16840199" cy="2918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69215" algn="just">
              <a:lnSpc>
                <a:spcPct val="114999"/>
              </a:lnSpc>
              <a:spcBef>
                <a:spcPts val="100"/>
              </a:spcBef>
            </a:pP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donde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es una constante de valor menor que la unidad, que tiene en cuenta el hecho de que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el TI de la línea fallada no se satura completamente,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que los demás TI experimentan cierta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saturación.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fabricantes</a:t>
            </a:r>
            <a:r>
              <a:rPr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suministran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determinar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k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para cada esquema concreto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partir de los datos de los TI. Para la determinación de la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corriente de arranque del relé de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sobrecorriente instantáneo es necesario utilizar también la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fabricante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referente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V=f(I)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limitador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un elemento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lineal.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algn="just"/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esquema</a:t>
            </a:r>
            <a:r>
              <a:rPr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diferencial</a:t>
            </a:r>
            <a:r>
              <a:rPr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requiere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-25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i="1" spc="-37" baseline="-23809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i="1" spc="52" baseline="-2380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-15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i="1" spc="-22" baseline="-23809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i="1" spc="150" baseline="-2380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 smtClean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en-US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pequeño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. Ello hace recomendable utilizar TI de resistencia de secundario baja,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hacer la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conexión en paralelo de todos los TI en un punto equidistante de todos ellos. Los TI deben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tener iguales relaciones de transformación para evitar la necesidad de utilizar TI auxiliares.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Este esquema tiene tiempos de operación de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8 a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16 ms cuando tiene relé de sobrecorriente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instantáneo,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de 20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30 ms cuando no lo tiene. Esto, unido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su simplicidad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confiabilidad,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hacen que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tenga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amplia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aplicación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en distintos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países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5"/>
              </a:spcBef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60990" y="2663189"/>
            <a:ext cx="457200" cy="232756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algn="ctr">
              <a:spcBef>
                <a:spcPts val="375"/>
              </a:spcBef>
            </a:pPr>
            <a:r>
              <a:rPr sz="1200" b="1" dirty="0">
                <a:latin typeface="Times New Roman"/>
                <a:cs typeface="Times New Roman"/>
              </a:rPr>
              <a:t>I&gt;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651366" y="2767964"/>
            <a:ext cx="581025" cy="361950"/>
            <a:chOff x="4596765" y="2767964"/>
            <a:chExt cx="581025" cy="361950"/>
          </a:xfrm>
        </p:grpSpPr>
        <p:sp>
          <p:nvSpPr>
            <p:cNvPr id="16" name="object 16"/>
            <p:cNvSpPr/>
            <p:nvPr/>
          </p:nvSpPr>
          <p:spPr>
            <a:xfrm>
              <a:off x="4606290" y="2777489"/>
              <a:ext cx="571500" cy="342900"/>
            </a:xfrm>
            <a:custGeom>
              <a:avLst/>
              <a:gdLst/>
              <a:ahLst/>
              <a:cxnLst/>
              <a:rect l="l" t="t" r="r" b="b"/>
              <a:pathLst>
                <a:path w="571500" h="342900">
                  <a:moveTo>
                    <a:pt x="5715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342900"/>
                  </a:lnTo>
                  <a:lnTo>
                    <a:pt x="457200" y="342900"/>
                  </a:lnTo>
                  <a:lnTo>
                    <a:pt x="457200" y="228600"/>
                  </a:lnTo>
                  <a:lnTo>
                    <a:pt x="571500" y="228600"/>
                  </a:lnTo>
                  <a:lnTo>
                    <a:pt x="571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06290" y="2777489"/>
              <a:ext cx="457200" cy="342900"/>
            </a:xfrm>
            <a:custGeom>
              <a:avLst/>
              <a:gdLst/>
              <a:ahLst/>
              <a:cxnLst/>
              <a:rect l="l" t="t" r="r" b="b"/>
              <a:pathLst>
                <a:path w="457200" h="342900">
                  <a:moveTo>
                    <a:pt x="0" y="342900"/>
                  </a:moveTo>
                  <a:lnTo>
                    <a:pt x="457200" y="3429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429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660890" y="2777489"/>
            <a:ext cx="571500" cy="232756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8905">
              <a:spcBef>
                <a:spcPts val="375"/>
              </a:spcBef>
            </a:pPr>
            <a:r>
              <a:rPr sz="1200" b="1" spc="-5" dirty="0">
                <a:latin typeface="Times New Roman"/>
                <a:cs typeface="Times New Roman"/>
              </a:rPr>
              <a:t>U&gt;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319" y="4301523"/>
            <a:ext cx="3506760" cy="77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1903</Words>
  <Application>Microsoft Office PowerPoint</Application>
  <PresentationFormat>Personalizado</PresentationFormat>
  <Paragraphs>41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Times New Roman</vt:lpstr>
      <vt:lpstr>MT Extra</vt:lpstr>
      <vt:lpstr>Symbol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PROTECCIÓN DE BARRAS.doc</dc:title>
  <dc:creator>Administrator</dc:creator>
  <cp:lastModifiedBy>Cuenta Microsoft</cp:lastModifiedBy>
  <cp:revision>2</cp:revision>
  <dcterms:created xsi:type="dcterms:W3CDTF">2021-09-14T19:05:48Z</dcterms:created>
  <dcterms:modified xsi:type="dcterms:W3CDTF">2021-09-28T18:51:00Z</dcterms:modified>
</cp:coreProperties>
</file>